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1"/>
  </p:sldMasterIdLst>
  <p:notesMasterIdLst>
    <p:notesMasterId r:id="rId25"/>
  </p:notesMasterIdLst>
  <p:handoutMasterIdLst>
    <p:handoutMasterId r:id="rId26"/>
  </p:handoutMasterIdLst>
  <p:sldIdLst>
    <p:sldId id="2076138457" r:id="rId2"/>
    <p:sldId id="2076138514" r:id="rId3"/>
    <p:sldId id="1709" r:id="rId4"/>
    <p:sldId id="2076138523" r:id="rId5"/>
    <p:sldId id="2076138522" r:id="rId6"/>
    <p:sldId id="2076138524" r:id="rId7"/>
    <p:sldId id="1689" r:id="rId8"/>
    <p:sldId id="2076138527" r:id="rId9"/>
    <p:sldId id="2076138526" r:id="rId10"/>
    <p:sldId id="2076138525" r:id="rId11"/>
    <p:sldId id="1706" r:id="rId12"/>
    <p:sldId id="1707" r:id="rId13"/>
    <p:sldId id="1701" r:id="rId14"/>
    <p:sldId id="1687" r:id="rId15"/>
    <p:sldId id="1702" r:id="rId16"/>
    <p:sldId id="1704" r:id="rId17"/>
    <p:sldId id="1688" r:id="rId18"/>
    <p:sldId id="1705" r:id="rId19"/>
    <p:sldId id="1703" r:id="rId20"/>
    <p:sldId id="2076138528" r:id="rId21"/>
    <p:sldId id="2076138529" r:id="rId22"/>
    <p:sldId id="2076138530" r:id="rId23"/>
    <p:sldId id="2076138521" r:id="rId2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780F"/>
    <a:srgbClr val="000000"/>
    <a:srgbClr val="B6F2F2"/>
    <a:srgbClr val="FFFFFF"/>
    <a:srgbClr val="50E6FF"/>
    <a:srgbClr val="2F2F2F"/>
    <a:srgbClr val="666666"/>
    <a:srgbClr val="8661C5"/>
    <a:srgbClr val="D59DFF"/>
    <a:srgbClr val="0069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6" autoAdjust="0"/>
    <p:restoredTop sz="95303" autoAdjust="0"/>
  </p:normalViewPr>
  <p:slideViewPr>
    <p:cSldViewPr snapToGrid="0">
      <p:cViewPr varScale="1">
        <p:scale>
          <a:sx n="83" d="100"/>
          <a:sy n="83" d="100"/>
        </p:scale>
        <p:origin x="30" y="87"/>
      </p:cViewPr>
      <p:guideLst>
        <p:guide orient="horz" pos="640"/>
        <p:guide pos="3840"/>
      </p:guideLst>
    </p:cSldViewPr>
  </p:slideViewPr>
  <p:outlineViewPr>
    <p:cViewPr>
      <p:scale>
        <a:sx n="33" d="100"/>
        <a:sy n="33" d="100"/>
      </p:scale>
      <p:origin x="0" y="-5856"/>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12/2/2021 6:05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12/2/2021 6:05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52850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17" name="Picture 16" descr="A desk with computer and other accessories.&#10;&#10;Description automatically generated">
            <a:extLst>
              <a:ext uri="{FF2B5EF4-FFF2-40B4-BE49-F238E27FC236}">
                <a16:creationId xmlns:a16="http://schemas.microsoft.com/office/drawing/2014/main" id="{94C21E1A-F3EA-4086-A85E-651CF2F86E9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63089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4_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27266329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1166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5_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35084474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image" Target="../media/image1.emf"/><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0"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397" r:id="rId114"/>
    <p:sldLayoutId id="2147485404" r:id="rId115"/>
    <p:sldLayoutId id="2147485405" r:id="rId116"/>
    <p:sldLayoutId id="2147485406" r:id="rId117"/>
    <p:sldLayoutId id="2147485408" r:id="rId1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10.xml.rels><?xml version="1.0" encoding="UTF-8" standalone="yes"?>
<Relationships xmlns="http://schemas.openxmlformats.org/package/2006/relationships"><Relationship Id="rId3" Type="http://schemas.openxmlformats.org/officeDocument/2006/relationships/hyperlink" Target="https://elcodigok.blogspot.com/2019/09/que-es-devops.html" TargetMode="External"/><Relationship Id="rId2" Type="http://schemas.openxmlformats.org/officeDocument/2006/relationships/image" Target="../media/image28.png"/><Relationship Id="rId1" Type="http://schemas.openxmlformats.org/officeDocument/2006/relationships/slideLayout" Target="../slideLayouts/slideLayout11.xml"/><Relationship Id="rId4" Type="http://schemas.openxmlformats.org/officeDocument/2006/relationships/hyperlink" Target="https://creativecommons.org/licenses/by-nc-sa/3.0/" TargetMode="External"/></Relationships>
</file>

<file path=ppt/slides/_rels/slide11.xml.rels><?xml version="1.0" encoding="UTF-8" standalone="yes"?>
<Relationships xmlns="http://schemas.openxmlformats.org/package/2006/relationships"><Relationship Id="rId2" Type="http://schemas.openxmlformats.org/officeDocument/2006/relationships/hyperlink" Target="https://www.atlassian.com/devops" TargetMode="Externa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19.xm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azure/devops/learn/what-is-infrastructure-as-code" TargetMode="External"/><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xml.rels><?xml version="1.0" encoding="UTF-8" standalone="yes"?>
<Relationships xmlns="http://schemas.openxmlformats.org/package/2006/relationships"><Relationship Id="rId3" Type="http://schemas.openxmlformats.org/officeDocument/2006/relationships/hyperlink" Target="https://www.quelledergnade.de/deutsch/agenda/" TargetMode="External"/><Relationship Id="rId2" Type="http://schemas.openxmlformats.org/officeDocument/2006/relationships/image" Target="../media/image24.jpg"/><Relationship Id="rId1" Type="http://schemas.openxmlformats.org/officeDocument/2006/relationships/slideLayout" Target="../slideLayouts/slideLayout46.xml"/><Relationship Id="rId4" Type="http://schemas.openxmlformats.org/officeDocument/2006/relationships/hyperlink" Target="https://creativecommons.org/licenses/by-nc-nd/3.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keepcalm-o-matic.co.uk/p/keep-calm-and-rtfm-123" TargetMode="External"/><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hyperlink" Target="https://www.rickroche.com/" TargetMode="External"/><Relationship Id="rId2" Type="http://schemas.openxmlformats.org/officeDocument/2006/relationships/image" Target="../media/image26.png"/><Relationship Id="rId1" Type="http://schemas.openxmlformats.org/officeDocument/2006/relationships/slideLayout" Target="../slideLayouts/slideLayout10.xml"/><Relationship Id="rId4" Type="http://schemas.openxmlformats.org/officeDocument/2006/relationships/hyperlink" Target="https://creativecommons.org/licenses/by-nc/3.0/"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xml.rels><?xml version="1.0" encoding="UTF-8" standalone="yes"?>
<Relationships xmlns="http://schemas.openxmlformats.org/package/2006/relationships"><Relationship Id="rId3" Type="http://schemas.openxmlformats.org/officeDocument/2006/relationships/hyperlink" Target="http://stackoverflow.com/questions/2741832/unit-tests-vs-functional-tests" TargetMode="External"/><Relationship Id="rId2" Type="http://schemas.openxmlformats.org/officeDocument/2006/relationships/image" Target="../media/image27.jpg"/><Relationship Id="rId1" Type="http://schemas.openxmlformats.org/officeDocument/2006/relationships/slideLayout" Target="../slideLayouts/slideLayout19.xml"/><Relationship Id="rId4" Type="http://schemas.openxmlformats.org/officeDocument/2006/relationships/hyperlink" Target="https://creativecommons.org/licenses/by-sa/3.0/"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2" y="588963"/>
            <a:ext cx="4465875" cy="2535236"/>
          </a:xfrm>
        </p:spPr>
        <p:txBody>
          <a:bodyPr wrap="square" anchor="b">
            <a:normAutofit/>
          </a:bodyPr>
          <a:lstStyle/>
          <a:p>
            <a:r>
              <a:rPr lang="en-US" noProof="0" dirty="0"/>
              <a:t>C</a:t>
            </a:r>
            <a:r>
              <a:rPr lang="en-US" baseline="30000" noProof="0" dirty="0"/>
              <a:t>♯</a:t>
            </a:r>
            <a:br>
              <a:rPr lang="en-US" baseline="30000" noProof="0" dirty="0"/>
            </a:br>
            <a:r>
              <a:rPr lang="en-US" noProof="0" dirty="0"/>
              <a:t>this._</a:t>
            </a:r>
            <a:r>
              <a:rPr lang="en-US" noProof="0" dirty="0" err="1"/>
              <a:t>course.Dispose</a:t>
            </a:r>
            <a:r>
              <a:rPr lang="en-US" noProof="0" dirty="0"/>
              <a:t>();</a:t>
            </a:r>
            <a:endParaRPr lang="en-US" baseline="30000" noProof="0" dirty="0"/>
          </a:p>
        </p:txBody>
      </p:sp>
      <p:sp>
        <p:nvSpPr>
          <p:cNvPr id="3" name="Text Placeholder 2">
            <a:extLst>
              <a:ext uri="{FF2B5EF4-FFF2-40B4-BE49-F238E27FC236}">
                <a16:creationId xmlns:a16="http://schemas.microsoft.com/office/drawing/2014/main" id="{8979BC2D-2378-144D-8779-2C4A3D32B56B}"/>
              </a:ext>
            </a:extLst>
          </p:cNvPr>
          <p:cNvSpPr>
            <a:spLocks noGrp="1"/>
          </p:cNvSpPr>
          <p:nvPr>
            <p:ph type="body" sz="quarter" idx="10"/>
          </p:nvPr>
        </p:nvSpPr>
        <p:spPr>
          <a:xfrm>
            <a:off x="584200" y="3535540"/>
            <a:ext cx="4162425" cy="2733497"/>
          </a:xfrm>
        </p:spPr>
        <p:txBody>
          <a:bodyPr wrap="square">
            <a:normAutofit/>
          </a:bodyPr>
          <a:lstStyle/>
          <a:p>
            <a:r>
              <a:rPr lang="en-US" noProof="0" dirty="0"/>
              <a:t>Rasmus Lystrøm</a:t>
            </a:r>
          </a:p>
          <a:p>
            <a:r>
              <a:rPr lang="en-US" noProof="0" dirty="0"/>
              <a:t>Associate Professor</a:t>
            </a:r>
          </a:p>
          <a:p>
            <a:r>
              <a:rPr lang="en-US" noProof="0" dirty="0"/>
              <a:t>ITU</a:t>
            </a:r>
          </a:p>
        </p:txBody>
      </p:sp>
      <p:pic>
        <p:nvPicPr>
          <p:cNvPr id="7" name="Video 6">
            <a:extLst>
              <a:ext uri="{FF2B5EF4-FFF2-40B4-BE49-F238E27FC236}">
                <a16:creationId xmlns:a16="http://schemas.microsoft.com/office/drawing/2014/main" id="{AD289FEE-41B6-40C3-B2AF-66F1512563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5640" r="17949" b="-1"/>
          <a:stretch/>
        </p:blipFill>
        <p:spPr>
          <a:xfrm>
            <a:off x="5334000" y="10"/>
            <a:ext cx="6858000" cy="6857990"/>
          </a:xfrm>
          <a:prstGeom prst="rect">
            <a:avLst/>
          </a:prstGeom>
          <a:noFill/>
        </p:spPr>
      </p:pic>
    </p:spTree>
    <p:extLst>
      <p:ext uri="{BB962C8B-B14F-4D97-AF65-F5344CB8AC3E}">
        <p14:creationId xmlns:p14="http://schemas.microsoft.com/office/powerpoint/2010/main" val="1111858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9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iagram&#10;&#10;Description automatically generated">
            <a:extLst>
              <a:ext uri="{FF2B5EF4-FFF2-40B4-BE49-F238E27FC236}">
                <a16:creationId xmlns:a16="http://schemas.microsoft.com/office/drawing/2014/main" id="{A3155187-4694-41ED-B6D0-F832C1D57A1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293370"/>
            <a:ext cx="12192000" cy="6271260"/>
          </a:xfrm>
          <a:prstGeom prst="rect">
            <a:avLst/>
          </a:prstGeom>
        </p:spPr>
      </p:pic>
      <p:sp>
        <p:nvSpPr>
          <p:cNvPr id="11" name="TextBox 10">
            <a:extLst>
              <a:ext uri="{FF2B5EF4-FFF2-40B4-BE49-F238E27FC236}">
                <a16:creationId xmlns:a16="http://schemas.microsoft.com/office/drawing/2014/main" id="{628BDA74-790C-4D3F-A3E5-6D25E800DEA0}"/>
              </a:ext>
            </a:extLst>
          </p:cNvPr>
          <p:cNvSpPr txBox="1"/>
          <p:nvPr/>
        </p:nvSpPr>
        <p:spPr>
          <a:xfrm>
            <a:off x="0" y="6564630"/>
            <a:ext cx="12192000" cy="138499"/>
          </a:xfrm>
          <a:prstGeom prst="rect">
            <a:avLst/>
          </a:prstGeom>
          <a:noFill/>
        </p:spPr>
        <p:txBody>
          <a:bodyPr wrap="square" lIns="0" tIns="0" rIns="0" bIns="0" rtlCol="0">
            <a:spAutoFit/>
          </a:bodyPr>
          <a:lstStyle/>
          <a:p>
            <a:r>
              <a:rPr lang="en-US" sz="900">
                <a:hlinkClick r:id="rId3" tooltip="https://elcodigok.blogspot.com/2019/09/que-es-devops.html"/>
              </a:rPr>
              <a:t>This Photo</a:t>
            </a:r>
            <a:r>
              <a:rPr lang="en-US" sz="900"/>
              <a:t> by Unknown Author is licensed under </a:t>
            </a:r>
            <a:r>
              <a:rPr lang="en-US" sz="900">
                <a:hlinkClick r:id="rId4" tooltip="https://creativecommons.org/licenses/by-nc-sa/3.0/"/>
              </a:rPr>
              <a:t>CC BY-SA-NC</a:t>
            </a:r>
            <a:endParaRPr lang="en-US" sz="900"/>
          </a:p>
        </p:txBody>
      </p:sp>
    </p:spTree>
    <p:extLst>
      <p:ext uri="{BB962C8B-B14F-4D97-AF65-F5344CB8AC3E}">
        <p14:creationId xmlns:p14="http://schemas.microsoft.com/office/powerpoint/2010/main" val="79292144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4CD295-49EE-4CBF-ADFC-ED2918059B09}"/>
              </a:ext>
            </a:extLst>
          </p:cNvPr>
          <p:cNvSpPr>
            <a:spLocks noGrp="1"/>
          </p:cNvSpPr>
          <p:nvPr>
            <p:ph type="title"/>
          </p:nvPr>
        </p:nvSpPr>
        <p:spPr/>
        <p:txBody>
          <a:bodyPr/>
          <a:lstStyle/>
          <a:p>
            <a:r>
              <a:rPr lang="en-US" noProof="0" dirty="0"/>
              <a:t>DevOps</a:t>
            </a:r>
          </a:p>
        </p:txBody>
      </p:sp>
      <p:sp>
        <p:nvSpPr>
          <p:cNvPr id="2" name="Text Placeholder 1">
            <a:extLst>
              <a:ext uri="{FF2B5EF4-FFF2-40B4-BE49-F238E27FC236}">
                <a16:creationId xmlns:a16="http://schemas.microsoft.com/office/drawing/2014/main" id="{FECB56D0-CD10-430E-8D3A-0A1FAD6C5734}"/>
              </a:ext>
            </a:extLst>
          </p:cNvPr>
          <p:cNvSpPr>
            <a:spLocks noGrp="1"/>
          </p:cNvSpPr>
          <p:nvPr>
            <p:ph type="body" sz="quarter" idx="10"/>
          </p:nvPr>
        </p:nvSpPr>
        <p:spPr>
          <a:xfrm>
            <a:off x="586390" y="1434370"/>
            <a:ext cx="11018520" cy="2154436"/>
          </a:xfrm>
        </p:spPr>
        <p:txBody>
          <a:bodyPr/>
          <a:lstStyle/>
          <a:p>
            <a:r>
              <a:rPr lang="en-US" b="1" noProof="0" dirty="0"/>
              <a:t>DevOps</a:t>
            </a:r>
            <a:r>
              <a:rPr lang="en-US" noProof="0" dirty="0"/>
              <a:t> is a set of practices that automates the processes between software development and IT teams, in order that they can build, test, and release software faster and more reliably. The concept of </a:t>
            </a:r>
            <a:r>
              <a:rPr lang="en-US" b="1" noProof="0" dirty="0"/>
              <a:t>DevOps</a:t>
            </a:r>
            <a:r>
              <a:rPr lang="en-US" noProof="0" dirty="0"/>
              <a:t> is founded on building a culture of collaboration between teams that historically functioned in relative siloes.</a:t>
            </a:r>
          </a:p>
        </p:txBody>
      </p:sp>
      <p:sp>
        <p:nvSpPr>
          <p:cNvPr id="3" name="Rectangle 2">
            <a:extLst>
              <a:ext uri="{FF2B5EF4-FFF2-40B4-BE49-F238E27FC236}">
                <a16:creationId xmlns:a16="http://schemas.microsoft.com/office/drawing/2014/main" id="{066952F2-A290-4776-BD3A-397602586D6D}"/>
              </a:ext>
            </a:extLst>
          </p:cNvPr>
          <p:cNvSpPr/>
          <p:nvPr/>
        </p:nvSpPr>
        <p:spPr>
          <a:xfrm>
            <a:off x="7677051" y="6279787"/>
            <a:ext cx="4450642" cy="363946"/>
          </a:xfrm>
          <a:prstGeom prst="rect">
            <a:avLst/>
          </a:prstGeom>
        </p:spPr>
        <p:txBody>
          <a:bodyPr wrap="none">
            <a:spAutoFit/>
          </a:bodyPr>
          <a:lstStyle/>
          <a:p>
            <a:r>
              <a:rPr lang="da-DK" dirty="0"/>
              <a:t>Source: </a:t>
            </a:r>
            <a:r>
              <a:rPr lang="da-DK" dirty="0">
                <a:hlinkClick r:id="rId2"/>
              </a:rPr>
              <a:t>https://www.atlassian.com/devops</a:t>
            </a:r>
            <a:r>
              <a:rPr lang="da-DK" dirty="0"/>
              <a:t> </a:t>
            </a:r>
            <a:endParaRPr lang="LID4096" dirty="0"/>
          </a:p>
        </p:txBody>
      </p:sp>
    </p:spTree>
    <p:extLst>
      <p:ext uri="{BB962C8B-B14F-4D97-AF65-F5344CB8AC3E}">
        <p14:creationId xmlns:p14="http://schemas.microsoft.com/office/powerpoint/2010/main" val="300000514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313F42-0339-4A24-9F81-F3CEFF2C5DD9}"/>
              </a:ext>
            </a:extLst>
          </p:cNvPr>
          <p:cNvSpPr>
            <a:spLocks noGrp="1"/>
          </p:cNvSpPr>
          <p:nvPr>
            <p:ph type="title"/>
          </p:nvPr>
        </p:nvSpPr>
        <p:spPr>
          <a:xfrm>
            <a:off x="588263" y="2996526"/>
            <a:ext cx="4163125" cy="3272512"/>
          </a:xfrm>
          <a:prstGeom prst="rect">
            <a:avLst/>
          </a:prstGeom>
        </p:spPr>
        <p:txBody>
          <a:bodyPr wrap="square" anchor="t">
            <a:normAutofit/>
          </a:bodyPr>
          <a:lstStyle/>
          <a:p>
            <a:r>
              <a:rPr lang="en-US" sz="2800" noProof="0" dirty="0"/>
              <a:t>Books</a:t>
            </a:r>
          </a:p>
        </p:txBody>
      </p:sp>
      <p:pic>
        <p:nvPicPr>
          <p:cNvPr id="7" name="Picture 12" descr="A close up of a piece of paper&#10;&#10;Description generated with high confidence">
            <a:extLst>
              <a:ext uri="{FF2B5EF4-FFF2-40B4-BE49-F238E27FC236}">
                <a16:creationId xmlns:a16="http://schemas.microsoft.com/office/drawing/2014/main" id="{574A0BA2-280E-42A1-A7DD-E87475737AC5}"/>
              </a:ext>
            </a:extLst>
          </p:cNvPr>
          <p:cNvPicPr>
            <a:picLocks noChangeAspect="1"/>
          </p:cNvPicPr>
          <p:nvPr/>
        </p:nvPicPr>
        <p:blipFill>
          <a:blip r:embed="rId2"/>
          <a:stretch>
            <a:fillRect/>
          </a:stretch>
        </p:blipFill>
        <p:spPr>
          <a:xfrm>
            <a:off x="8470900" y="4611688"/>
            <a:ext cx="2965450" cy="2203450"/>
          </a:xfrm>
          <a:prstGeom prst="rect">
            <a:avLst/>
          </a:prstGeom>
        </p:spPr>
      </p:pic>
      <p:pic>
        <p:nvPicPr>
          <p:cNvPr id="6148" name="Picture 4" descr="Image result for unicorn project">
            <a:extLst>
              <a:ext uri="{FF2B5EF4-FFF2-40B4-BE49-F238E27FC236}">
                <a16:creationId xmlns:a16="http://schemas.microsoft.com/office/drawing/2014/main" id="{7B1340D6-1ABC-46F9-8CD9-423C19B731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0900" y="39688"/>
            <a:ext cx="2965450" cy="4487863"/>
          </a:xfrm>
          <a:prstGeom prst="rect">
            <a:avLst/>
          </a:prstGeom>
          <a:extLst>
            <a:ext uri="{909E8E84-426E-40DD-AFC4-6F175D3DCCD1}">
              <a14:hiddenFill xmlns:a14="http://schemas.microsoft.com/office/drawing/2010/main">
                <a:solidFill>
                  <a:srgbClr val="FFFFFF"/>
                </a:solidFill>
              </a14:hiddenFill>
            </a:ext>
          </a:extLst>
        </p:spPr>
      </p:pic>
      <p:pic>
        <p:nvPicPr>
          <p:cNvPr id="5" name="Picture 4" descr="A picture containing text&#10;&#10;Description generated with high confidence">
            <a:extLst>
              <a:ext uri="{FF2B5EF4-FFF2-40B4-BE49-F238E27FC236}">
                <a16:creationId xmlns:a16="http://schemas.microsoft.com/office/drawing/2014/main" id="{995DFB0E-F2A4-41B3-9F39-B91F627C6C04}"/>
              </a:ext>
            </a:extLst>
          </p:cNvPr>
          <p:cNvPicPr>
            <a:picLocks noChangeAspect="1"/>
          </p:cNvPicPr>
          <p:nvPr/>
        </p:nvPicPr>
        <p:blipFill rotWithShape="1">
          <a:blip r:embed="rId4"/>
          <a:srcRect t="4082" b="4082"/>
          <a:stretch/>
        </p:blipFill>
        <p:spPr>
          <a:xfrm>
            <a:off x="6088063" y="39688"/>
            <a:ext cx="2300288" cy="3255963"/>
          </a:xfrm>
          <a:prstGeom prst="rect">
            <a:avLst/>
          </a:prstGeom>
        </p:spPr>
      </p:pic>
      <p:pic>
        <p:nvPicPr>
          <p:cNvPr id="6" name="Picture 10" descr="A close up of text on a white background&#10;&#10;Description generated with very high confidence">
            <a:extLst>
              <a:ext uri="{FF2B5EF4-FFF2-40B4-BE49-F238E27FC236}">
                <a16:creationId xmlns:a16="http://schemas.microsoft.com/office/drawing/2014/main" id="{2819014F-2692-49F5-869B-87DE1FD07251}"/>
              </a:ext>
            </a:extLst>
          </p:cNvPr>
          <p:cNvPicPr>
            <a:picLocks noChangeAspect="1"/>
          </p:cNvPicPr>
          <p:nvPr/>
        </p:nvPicPr>
        <p:blipFill>
          <a:blip r:embed="rId5"/>
          <a:stretch>
            <a:fillRect/>
          </a:stretch>
        </p:blipFill>
        <p:spPr>
          <a:xfrm>
            <a:off x="6088063" y="3379788"/>
            <a:ext cx="2300288" cy="3435350"/>
          </a:xfrm>
          <a:prstGeom prst="rect">
            <a:avLst/>
          </a:prstGeom>
        </p:spPr>
      </p:pic>
    </p:spTree>
    <p:extLst>
      <p:ext uri="{BB962C8B-B14F-4D97-AF65-F5344CB8AC3E}">
        <p14:creationId xmlns:p14="http://schemas.microsoft.com/office/powerpoint/2010/main" val="245618151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4CD295-49EE-4CBF-ADFC-ED2918059B09}"/>
              </a:ext>
            </a:extLst>
          </p:cNvPr>
          <p:cNvSpPr>
            <a:spLocks noGrp="1"/>
          </p:cNvSpPr>
          <p:nvPr>
            <p:ph type="title"/>
          </p:nvPr>
        </p:nvSpPr>
        <p:spPr/>
        <p:txBody>
          <a:bodyPr/>
          <a:lstStyle/>
          <a:p>
            <a:r>
              <a:rPr lang="en-US" noProof="0" dirty="0"/>
              <a:t>Continuous Delivery</a:t>
            </a:r>
          </a:p>
        </p:txBody>
      </p:sp>
    </p:spTree>
    <p:extLst>
      <p:ext uri="{BB962C8B-B14F-4D97-AF65-F5344CB8AC3E}">
        <p14:creationId xmlns:p14="http://schemas.microsoft.com/office/powerpoint/2010/main" val="3063619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8BC302-C6AE-44FD-8606-627D97EE22DF}"/>
              </a:ext>
            </a:extLst>
          </p:cNvPr>
          <p:cNvSpPr>
            <a:spLocks noGrp="1"/>
          </p:cNvSpPr>
          <p:nvPr>
            <p:ph type="title"/>
          </p:nvPr>
        </p:nvSpPr>
        <p:spPr/>
        <p:txBody>
          <a:bodyPr/>
          <a:lstStyle/>
          <a:p>
            <a:r>
              <a:rPr lang="en-US" noProof="0" dirty="0"/>
              <a:t>Continuous Delivery</a:t>
            </a:r>
          </a:p>
        </p:txBody>
      </p:sp>
      <p:sp>
        <p:nvSpPr>
          <p:cNvPr id="5" name="Text Placeholder 4">
            <a:extLst>
              <a:ext uri="{FF2B5EF4-FFF2-40B4-BE49-F238E27FC236}">
                <a16:creationId xmlns:a16="http://schemas.microsoft.com/office/drawing/2014/main" id="{29540690-A8C4-4672-BF91-1D0FC873A28E}"/>
              </a:ext>
            </a:extLst>
          </p:cNvPr>
          <p:cNvSpPr>
            <a:spLocks noGrp="1"/>
          </p:cNvSpPr>
          <p:nvPr>
            <p:ph type="body" sz="quarter" idx="10"/>
          </p:nvPr>
        </p:nvSpPr>
        <p:spPr>
          <a:xfrm>
            <a:off x="586390" y="1434370"/>
            <a:ext cx="11018520" cy="2215991"/>
          </a:xfrm>
        </p:spPr>
        <p:txBody>
          <a:bodyPr/>
          <a:lstStyle/>
          <a:p>
            <a:r>
              <a:rPr lang="en-US" sz="3600" noProof="0" dirty="0"/>
              <a:t>Continuous delivery is an approach where teams release quality products frequently and predictably from source code repository to production in an automated fashion.</a:t>
            </a:r>
            <a:endParaRPr lang="en-US" sz="5400" noProof="0" dirty="0"/>
          </a:p>
        </p:txBody>
      </p:sp>
    </p:spTree>
    <p:extLst>
      <p:ext uri="{BB962C8B-B14F-4D97-AF65-F5344CB8AC3E}">
        <p14:creationId xmlns:p14="http://schemas.microsoft.com/office/powerpoint/2010/main" val="166725362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4CD295-49EE-4CBF-ADFC-ED2918059B09}"/>
              </a:ext>
            </a:extLst>
          </p:cNvPr>
          <p:cNvSpPr>
            <a:spLocks noGrp="1"/>
          </p:cNvSpPr>
          <p:nvPr>
            <p:ph type="title"/>
          </p:nvPr>
        </p:nvSpPr>
        <p:spPr/>
        <p:txBody>
          <a:bodyPr/>
          <a:lstStyle/>
          <a:p>
            <a:r>
              <a:rPr lang="en-US" noProof="0" dirty="0"/>
              <a:t>Continuous Deployment</a:t>
            </a:r>
          </a:p>
        </p:txBody>
      </p:sp>
    </p:spTree>
    <p:extLst>
      <p:ext uri="{BB962C8B-B14F-4D97-AF65-F5344CB8AC3E}">
        <p14:creationId xmlns:p14="http://schemas.microsoft.com/office/powerpoint/2010/main" val="47755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4CD295-49EE-4CBF-ADFC-ED2918059B09}"/>
              </a:ext>
            </a:extLst>
          </p:cNvPr>
          <p:cNvSpPr>
            <a:spLocks noGrp="1"/>
          </p:cNvSpPr>
          <p:nvPr>
            <p:ph type="title"/>
          </p:nvPr>
        </p:nvSpPr>
        <p:spPr/>
        <p:txBody>
          <a:bodyPr/>
          <a:lstStyle/>
          <a:p>
            <a:r>
              <a:rPr lang="en-US" noProof="0" dirty="0"/>
              <a:t>Infrastructure as Code</a:t>
            </a:r>
          </a:p>
        </p:txBody>
      </p:sp>
    </p:spTree>
    <p:extLst>
      <p:ext uri="{BB962C8B-B14F-4D97-AF65-F5344CB8AC3E}">
        <p14:creationId xmlns:p14="http://schemas.microsoft.com/office/powerpoint/2010/main" val="2994416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8BC302-C6AE-44FD-8606-627D97EE22DF}"/>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noProof="0" dirty="0"/>
              <a:t>Infrastructure as Code</a:t>
            </a:r>
          </a:p>
        </p:txBody>
      </p:sp>
      <p:pic>
        <p:nvPicPr>
          <p:cNvPr id="4098" name="Picture 2" descr="Infrastructure as code defines the environment in a versioned&#10;file">
            <a:extLst>
              <a:ext uri="{FF2B5EF4-FFF2-40B4-BE49-F238E27FC236}">
                <a16:creationId xmlns:a16="http://schemas.microsoft.com/office/drawing/2014/main" id="{C1169231-B569-4814-98C3-84314C9E790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84200" y="2549128"/>
            <a:ext cx="5211763" cy="2605881"/>
          </a:xfrm>
          <a:prstGeom prst="rect">
            <a:avLst/>
          </a:prstGeom>
          <a:noFill/>
          <a:extLst>
            <a:ext uri="{909E8E84-426E-40DD-AFC4-6F175D3DCCD1}">
              <a14:hiddenFill xmlns:a14="http://schemas.microsoft.com/office/drawing/2010/main">
                <a:solidFill>
                  <a:srgbClr val="FFFFFF"/>
                </a:solidFill>
              </a14:hiddenFill>
            </a:ext>
          </a:extLst>
        </p:spPr>
      </p:pic>
      <p:sp>
        <p:nvSpPr>
          <p:cNvPr id="71" name="Text Placeholder 2">
            <a:extLst>
              <a:ext uri="{FF2B5EF4-FFF2-40B4-BE49-F238E27FC236}">
                <a16:creationId xmlns:a16="http://schemas.microsoft.com/office/drawing/2014/main" id="{F206F834-92A5-45ED-A6A6-125553762BC4}"/>
              </a:ext>
            </a:extLst>
          </p:cNvPr>
          <p:cNvSpPr>
            <a:spLocks noGrp="1"/>
          </p:cNvSpPr>
          <p:nvPr>
            <p:ph sz="quarter" idx="13"/>
          </p:nvPr>
        </p:nvSpPr>
        <p:spPr>
          <a:xfrm>
            <a:off x="6389688" y="1435100"/>
            <a:ext cx="5219700" cy="4833938"/>
          </a:xfrm>
          <a:prstGeom prst="rect">
            <a:avLst/>
          </a:prstGeom>
        </p:spPr>
        <p:txBody>
          <a:bodyPr wrap="square">
            <a:normAutofit/>
          </a:bodyPr>
          <a:lstStyle/>
          <a:p>
            <a:pPr marL="0" indent="0">
              <a:lnSpc>
                <a:spcPct val="90000"/>
              </a:lnSpc>
              <a:buNone/>
            </a:pPr>
            <a:r>
              <a:rPr lang="en-US" sz="2400" noProof="0" dirty="0"/>
              <a:t>Infrastructure as Code (</a:t>
            </a:r>
            <a:r>
              <a:rPr lang="en-US" sz="2400" noProof="0" dirty="0" err="1"/>
              <a:t>IaC</a:t>
            </a:r>
            <a:r>
              <a:rPr lang="en-US" sz="2400" noProof="0" dirty="0"/>
              <a:t>) is the management of infrastructure (networks, virtual machines, load balancers, and connection topology) in a descriptive model, using the same versioning as DevOps team uses for source code.</a:t>
            </a:r>
          </a:p>
          <a:p>
            <a:pPr>
              <a:lnSpc>
                <a:spcPct val="90000"/>
              </a:lnSpc>
            </a:pPr>
            <a:endParaRPr lang="en-US" sz="2400" noProof="0" dirty="0"/>
          </a:p>
          <a:p>
            <a:pPr marL="0" indent="0">
              <a:lnSpc>
                <a:spcPct val="90000"/>
              </a:lnSpc>
              <a:buNone/>
            </a:pPr>
            <a:r>
              <a:rPr lang="en-US" sz="2400" noProof="0" dirty="0"/>
              <a:t>Idempotent</a:t>
            </a:r>
          </a:p>
          <a:p>
            <a:pPr>
              <a:lnSpc>
                <a:spcPct val="90000"/>
              </a:lnSpc>
            </a:pPr>
            <a:endParaRPr lang="en-US" sz="2400" noProof="0" dirty="0"/>
          </a:p>
          <a:p>
            <a:pPr marL="0" indent="0">
              <a:lnSpc>
                <a:spcPct val="90000"/>
              </a:lnSpc>
              <a:buNone/>
            </a:pPr>
            <a:r>
              <a:rPr lang="en-US" sz="2400" noProof="0" dirty="0" err="1"/>
              <a:t>IaC</a:t>
            </a:r>
            <a:r>
              <a:rPr lang="en-US" sz="2400" noProof="0" dirty="0"/>
              <a:t> is a key DevOps practice and is used in conjunction with CD</a:t>
            </a:r>
          </a:p>
        </p:txBody>
      </p:sp>
      <p:sp>
        <p:nvSpPr>
          <p:cNvPr id="6" name="Rectangle 5">
            <a:extLst>
              <a:ext uri="{FF2B5EF4-FFF2-40B4-BE49-F238E27FC236}">
                <a16:creationId xmlns:a16="http://schemas.microsoft.com/office/drawing/2014/main" id="{F43643DD-05EF-4B99-B9B3-B0DBF195CFBC}"/>
              </a:ext>
            </a:extLst>
          </p:cNvPr>
          <p:cNvSpPr/>
          <p:nvPr/>
        </p:nvSpPr>
        <p:spPr>
          <a:xfrm>
            <a:off x="2730412" y="6269038"/>
            <a:ext cx="9673722" cy="363946"/>
          </a:xfrm>
          <a:prstGeom prst="rect">
            <a:avLst/>
          </a:prstGeom>
        </p:spPr>
        <p:txBody>
          <a:bodyPr wrap="square">
            <a:spAutoFit/>
          </a:bodyPr>
          <a:lstStyle/>
          <a:p>
            <a:r>
              <a:rPr lang="da-DK" dirty="0"/>
              <a:t>Source</a:t>
            </a:r>
            <a:r>
              <a:rPr lang="da-DK" dirty="0">
                <a:hlinkClick r:id="rId3"/>
              </a:rPr>
              <a:t>: https://docs.microsoft.com/en-us/azure/devops/learn/what-is-infrastructure-as-code</a:t>
            </a:r>
            <a:r>
              <a:rPr lang="da-DK" dirty="0"/>
              <a:t> </a:t>
            </a:r>
            <a:endParaRPr lang="LID4096" dirty="0"/>
          </a:p>
        </p:txBody>
      </p:sp>
    </p:spTree>
    <p:extLst>
      <p:ext uri="{BB962C8B-B14F-4D97-AF65-F5344CB8AC3E}">
        <p14:creationId xmlns:p14="http://schemas.microsoft.com/office/powerpoint/2010/main" val="378815176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F0644A5-FE35-4CC6-BFC6-3484D86179C4}"/>
              </a:ext>
            </a:extLst>
          </p:cNvPr>
          <p:cNvSpPr>
            <a:spLocks noGrp="1"/>
          </p:cNvSpPr>
          <p:nvPr>
            <p:ph type="body" sz="quarter" idx="10"/>
          </p:nvPr>
        </p:nvSpPr>
        <p:spPr>
          <a:xfrm>
            <a:off x="584200" y="3535540"/>
            <a:ext cx="4162425" cy="1963614"/>
          </a:xfrm>
        </p:spPr>
        <p:txBody>
          <a:bodyPr/>
          <a:lstStyle/>
          <a:p>
            <a:r>
              <a:rPr lang="en-US" noProof="0" dirty="0"/>
              <a:t>Azure PowerShell</a:t>
            </a:r>
          </a:p>
          <a:p>
            <a:r>
              <a:rPr lang="en-US" noProof="0" dirty="0"/>
              <a:t>Azure CLI</a:t>
            </a:r>
          </a:p>
          <a:p>
            <a:r>
              <a:rPr lang="en-US" dirty="0"/>
              <a:t>Bicep</a:t>
            </a:r>
            <a:endParaRPr lang="en-US" noProof="0" dirty="0"/>
          </a:p>
          <a:p>
            <a:r>
              <a:rPr lang="en-US" noProof="0" dirty="0"/>
              <a:t>ARM Templates</a:t>
            </a:r>
          </a:p>
          <a:p>
            <a:r>
              <a:rPr lang="en-US" noProof="0" dirty="0"/>
              <a:t>Terraform</a:t>
            </a:r>
          </a:p>
        </p:txBody>
      </p:sp>
      <p:sp>
        <p:nvSpPr>
          <p:cNvPr id="2" name="Title 1">
            <a:extLst>
              <a:ext uri="{FF2B5EF4-FFF2-40B4-BE49-F238E27FC236}">
                <a16:creationId xmlns:a16="http://schemas.microsoft.com/office/drawing/2014/main" id="{E64156D0-8CD7-452E-BA54-D75B7537400A}"/>
              </a:ext>
            </a:extLst>
          </p:cNvPr>
          <p:cNvSpPr>
            <a:spLocks noGrp="1"/>
          </p:cNvSpPr>
          <p:nvPr>
            <p:ph type="title"/>
          </p:nvPr>
        </p:nvSpPr>
        <p:spPr>
          <a:xfrm>
            <a:off x="588263" y="1462206"/>
            <a:ext cx="4158362" cy="1661993"/>
          </a:xfrm>
        </p:spPr>
        <p:txBody>
          <a:bodyPr/>
          <a:lstStyle/>
          <a:p>
            <a:r>
              <a:rPr lang="en-US" noProof="0" dirty="0"/>
              <a:t>Infrastructure as Code Tools for Microsoft Azure</a:t>
            </a:r>
          </a:p>
        </p:txBody>
      </p:sp>
      <p:pic>
        <p:nvPicPr>
          <p:cNvPr id="5124" name="Picture 4">
            <a:extLst>
              <a:ext uri="{FF2B5EF4-FFF2-40B4-BE49-F238E27FC236}">
                <a16:creationId xmlns:a16="http://schemas.microsoft.com/office/drawing/2014/main" id="{B78CE837-1F00-42D5-A592-2EB3D87EB439}"/>
              </a:ext>
            </a:extLst>
          </p:cNvPr>
          <p:cNvPicPr>
            <a:picLocks noGrp="1" noChangeAspect="1" noChangeArrowheads="1"/>
          </p:cNvPicPr>
          <p:nvPr>
            <p:ph type="pic" sz="quarter" idx="11"/>
          </p:nvPr>
        </p:nvPicPr>
        <p:blipFill>
          <a:blip r:embed="rId2">
            <a:extLst>
              <a:ext uri="{28A0092B-C50C-407E-A947-70E740481C1C}">
                <a14:useLocalDpi xmlns:a14="http://schemas.microsoft.com/office/drawing/2010/main" val="0"/>
              </a:ext>
            </a:extLst>
          </a:blip>
          <a:srcRect l="22240" r="2224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62954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0049D5-737A-40FE-A270-827F40DA5733}"/>
              </a:ext>
            </a:extLst>
          </p:cNvPr>
          <p:cNvSpPr>
            <a:spLocks noGrp="1"/>
          </p:cNvSpPr>
          <p:nvPr>
            <p:ph type="title"/>
          </p:nvPr>
        </p:nvSpPr>
        <p:spPr>
          <a:xfrm>
            <a:off x="585216" y="2534625"/>
            <a:ext cx="9144000" cy="997196"/>
          </a:xfrm>
        </p:spPr>
        <p:txBody>
          <a:bodyPr/>
          <a:lstStyle/>
          <a:p>
            <a:r>
              <a:rPr lang="en-US" noProof="0" dirty="0"/>
              <a:t>Continuous Delivery and Deployment</a:t>
            </a:r>
            <a:br>
              <a:rPr lang="en-US" noProof="0" dirty="0"/>
            </a:br>
            <a:r>
              <a:rPr lang="en-US" noProof="0" dirty="0"/>
              <a:t>Infrastructure as Code</a:t>
            </a:r>
          </a:p>
        </p:txBody>
      </p:sp>
      <p:sp>
        <p:nvSpPr>
          <p:cNvPr id="5" name="Text Placeholder 4">
            <a:extLst>
              <a:ext uri="{FF2B5EF4-FFF2-40B4-BE49-F238E27FC236}">
                <a16:creationId xmlns:a16="http://schemas.microsoft.com/office/drawing/2014/main" id="{EC809964-1EEB-4AED-A5C8-EB9B0BBE32D4}"/>
              </a:ext>
            </a:extLst>
          </p:cNvPr>
          <p:cNvSpPr>
            <a:spLocks noGrp="1"/>
          </p:cNvSpPr>
          <p:nvPr>
            <p:ph type="body" sz="quarter" idx="12"/>
          </p:nvPr>
        </p:nvSpPr>
        <p:spPr/>
        <p:txBody>
          <a:bodyPr/>
          <a:lstStyle/>
          <a:p>
            <a:r>
              <a:rPr lang="en-US" noProof="0" dirty="0"/>
              <a:t>Demo</a:t>
            </a:r>
          </a:p>
        </p:txBody>
      </p:sp>
    </p:spTree>
    <p:extLst>
      <p:ext uri="{BB962C8B-B14F-4D97-AF65-F5344CB8AC3E}">
        <p14:creationId xmlns:p14="http://schemas.microsoft.com/office/powerpoint/2010/main" val="1883339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encil on a piece of paper&#10;&#10;Description automatically generated with medium confidence">
            <a:extLst>
              <a:ext uri="{FF2B5EF4-FFF2-40B4-BE49-F238E27FC236}">
                <a16:creationId xmlns:a16="http://schemas.microsoft.com/office/drawing/2014/main" id="{1ABFD933-2F81-46D6-A8CF-E96873320ABC}"/>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41176" b="33785"/>
          <a:stretch/>
        </p:blipFill>
        <p:spPr>
          <a:xfrm>
            <a:off x="0" y="-106832"/>
            <a:ext cx="12191999" cy="6964832"/>
          </a:xfrm>
          <a:prstGeom prst="rect">
            <a:avLst/>
          </a:prstGeom>
          <a:noFill/>
        </p:spPr>
      </p:pic>
      <p:sp>
        <p:nvSpPr>
          <p:cNvPr id="5" name="Title 4">
            <a:extLst>
              <a:ext uri="{FF2B5EF4-FFF2-40B4-BE49-F238E27FC236}">
                <a16:creationId xmlns:a16="http://schemas.microsoft.com/office/drawing/2014/main" id="{142EE401-AC4D-4251-8214-E1246F6CC9E3}"/>
              </a:ext>
            </a:extLst>
          </p:cNvPr>
          <p:cNvSpPr>
            <a:spLocks noGrp="1"/>
          </p:cNvSpPr>
          <p:nvPr>
            <p:ph type="title" idx="4294967295"/>
          </p:nvPr>
        </p:nvSpPr>
        <p:spPr>
          <a:xfrm>
            <a:off x="584200" y="457200"/>
            <a:ext cx="4416425" cy="553998"/>
          </a:xfrm>
        </p:spPr>
        <p:txBody>
          <a:bodyPr wrap="square" anchor="t">
            <a:normAutofit/>
          </a:bodyPr>
          <a:lstStyle/>
          <a:p>
            <a:r>
              <a:rPr lang="en-US" noProof="0" dirty="0"/>
              <a:t>Agenda</a:t>
            </a:r>
          </a:p>
        </p:txBody>
      </p:sp>
      <p:sp>
        <p:nvSpPr>
          <p:cNvPr id="6" name="Text Placeholder 5">
            <a:extLst>
              <a:ext uri="{FF2B5EF4-FFF2-40B4-BE49-F238E27FC236}">
                <a16:creationId xmlns:a16="http://schemas.microsoft.com/office/drawing/2014/main" id="{F028372C-E3E3-443E-813E-6992300B3081}"/>
              </a:ext>
            </a:extLst>
          </p:cNvPr>
          <p:cNvSpPr>
            <a:spLocks noGrp="1"/>
          </p:cNvSpPr>
          <p:nvPr>
            <p:ph type="body" sz="quarter" idx="11"/>
          </p:nvPr>
        </p:nvSpPr>
        <p:spPr>
          <a:xfrm>
            <a:off x="584200" y="1436688"/>
            <a:ext cx="5411486" cy="4049712"/>
          </a:xfrm>
        </p:spPr>
        <p:txBody>
          <a:bodyPr wrap="square">
            <a:normAutofit/>
          </a:bodyPr>
          <a:lstStyle/>
          <a:p>
            <a:r>
              <a:rPr lang="en-US" noProof="0" dirty="0"/>
              <a:t>Docs</a:t>
            </a:r>
          </a:p>
          <a:p>
            <a:r>
              <a:rPr lang="en-US" noProof="0" dirty="0"/>
              <a:t>Automatic package updates</a:t>
            </a:r>
          </a:p>
          <a:p>
            <a:r>
              <a:rPr lang="en-US" noProof="0" dirty="0"/>
              <a:t>CRUD using </a:t>
            </a:r>
            <a:r>
              <a:rPr lang="en-US" noProof="0" dirty="0" err="1"/>
              <a:t>Blazor</a:t>
            </a:r>
            <a:endParaRPr lang="en-US" noProof="0" dirty="0"/>
          </a:p>
          <a:p>
            <a:r>
              <a:rPr lang="en-US" noProof="0" dirty="0"/>
              <a:t>Using Azure Storage for Files</a:t>
            </a:r>
          </a:p>
          <a:p>
            <a:r>
              <a:rPr lang="en-US" dirty="0"/>
              <a:t>Integration Testing</a:t>
            </a:r>
            <a:endParaRPr lang="en-US" noProof="0" dirty="0"/>
          </a:p>
          <a:p>
            <a:r>
              <a:rPr lang="en-US" dirty="0"/>
              <a:t>DevOps</a:t>
            </a:r>
            <a:endParaRPr lang="en-US" noProof="0" dirty="0"/>
          </a:p>
          <a:p>
            <a:r>
              <a:rPr lang="en-US" noProof="0" dirty="0"/>
              <a:t>Infrastructure as Code</a:t>
            </a:r>
          </a:p>
          <a:p>
            <a:r>
              <a:rPr lang="en-US" noProof="0" dirty="0"/>
              <a:t>Continuous Deployment</a:t>
            </a:r>
          </a:p>
          <a:p>
            <a:r>
              <a:rPr lang="en-US" dirty="0"/>
              <a:t>A note on the exam</a:t>
            </a:r>
          </a:p>
          <a:p>
            <a:r>
              <a:rPr lang="en-US" noProof="0" dirty="0"/>
              <a:t>Questions and Feedback</a:t>
            </a:r>
          </a:p>
        </p:txBody>
      </p:sp>
      <p:sp>
        <p:nvSpPr>
          <p:cNvPr id="12" name="TextBox 11">
            <a:extLst>
              <a:ext uri="{FF2B5EF4-FFF2-40B4-BE49-F238E27FC236}">
                <a16:creationId xmlns:a16="http://schemas.microsoft.com/office/drawing/2014/main" id="{0FCD991C-C174-4CF3-A5B0-C992EB49D0F8}"/>
              </a:ext>
            </a:extLst>
          </p:cNvPr>
          <p:cNvSpPr txBox="1"/>
          <p:nvPr/>
        </p:nvSpPr>
        <p:spPr>
          <a:xfrm>
            <a:off x="9581417" y="7188608"/>
            <a:ext cx="2511906" cy="107722"/>
          </a:xfrm>
          <a:prstGeom prst="rect">
            <a:avLst/>
          </a:prstGeom>
          <a:solidFill>
            <a:srgbClr val="000000"/>
          </a:solidFill>
        </p:spPr>
        <p:txBody>
          <a:bodyPr wrap="none" lIns="0" tIns="0" rIns="0" bIns="0" rtlCol="0">
            <a:spAutoFit/>
          </a:bodyPr>
          <a:lstStyle/>
          <a:p>
            <a:pPr algn="r">
              <a:spcAft>
                <a:spcPts val="600"/>
              </a:spcAft>
            </a:pPr>
            <a:r>
              <a:rPr lang="LID4096" sz="700" dirty="0">
                <a:solidFill>
                  <a:srgbClr val="FFFFFF"/>
                </a:solidFill>
                <a:hlinkClick r:id="rId3" tooltip="https://www.quelledergnade.de/deutsch/agenda/">
                  <a:extLst>
                    <a:ext uri="{A12FA001-AC4F-418D-AE19-62706E023703}">
                      <ahyp:hlinkClr xmlns:ahyp="http://schemas.microsoft.com/office/drawing/2018/hyperlinkcolor" val="tx"/>
                    </a:ext>
                  </a:extLst>
                </a:hlinkClick>
              </a:rPr>
              <a:t>This Photo</a:t>
            </a:r>
            <a:r>
              <a:rPr lang="LID4096" sz="700" dirty="0">
                <a:solidFill>
                  <a:srgbClr val="FFFFFF"/>
                </a:solidFill>
              </a:rPr>
              <a:t> by Unknown Author is licensed under </a:t>
            </a:r>
            <a:r>
              <a:rPr lang="LID4096" sz="700" dirty="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LID4096" sz="700" dirty="0">
              <a:solidFill>
                <a:srgbClr val="FFFFFF"/>
              </a:solidFill>
            </a:endParaRPr>
          </a:p>
        </p:txBody>
      </p:sp>
    </p:spTree>
    <p:extLst>
      <p:ext uri="{BB962C8B-B14F-4D97-AF65-F5344CB8AC3E}">
        <p14:creationId xmlns:p14="http://schemas.microsoft.com/office/powerpoint/2010/main" val="23029806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0049D5-737A-40FE-A270-827F40DA5733}"/>
              </a:ext>
            </a:extLst>
          </p:cNvPr>
          <p:cNvSpPr>
            <a:spLocks noGrp="1"/>
          </p:cNvSpPr>
          <p:nvPr>
            <p:ph type="title"/>
          </p:nvPr>
        </p:nvSpPr>
        <p:spPr/>
        <p:txBody>
          <a:bodyPr/>
          <a:lstStyle/>
          <a:p>
            <a:r>
              <a:rPr lang="en-US" noProof="0" dirty="0"/>
              <a:t>A note on the exam</a:t>
            </a:r>
          </a:p>
        </p:txBody>
      </p:sp>
    </p:spTree>
    <p:extLst>
      <p:ext uri="{BB962C8B-B14F-4D97-AF65-F5344CB8AC3E}">
        <p14:creationId xmlns:p14="http://schemas.microsoft.com/office/powerpoint/2010/main" val="31642577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Video 7">
            <a:extLst>
              <a:ext uri="{FF2B5EF4-FFF2-40B4-BE49-F238E27FC236}">
                <a16:creationId xmlns:a16="http://schemas.microsoft.com/office/drawing/2014/main" id="{6DE782EC-F853-4FB2-85D1-69AC5C6FEC5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5816" r="17486" b="-1"/>
          <a:stretch/>
        </p:blipFill>
        <p:spPr>
          <a:xfrm>
            <a:off x="20" y="10"/>
            <a:ext cx="6892905" cy="6857990"/>
          </a:xfrm>
          <a:prstGeom prst="rect">
            <a:avLst/>
          </a:prstGeom>
          <a:noFill/>
        </p:spPr>
      </p:pic>
      <p:sp>
        <p:nvSpPr>
          <p:cNvPr id="5" name="Title 4">
            <a:extLst>
              <a:ext uri="{FF2B5EF4-FFF2-40B4-BE49-F238E27FC236}">
                <a16:creationId xmlns:a16="http://schemas.microsoft.com/office/drawing/2014/main" id="{9361EBB8-63D3-4BE9-BA2F-AD9B6EA10639}"/>
              </a:ext>
            </a:extLst>
          </p:cNvPr>
          <p:cNvSpPr>
            <a:spLocks noGrp="1"/>
          </p:cNvSpPr>
          <p:nvPr>
            <p:ph type="title" idx="4294967295"/>
          </p:nvPr>
        </p:nvSpPr>
        <p:spPr>
          <a:xfrm>
            <a:off x="7192963" y="457200"/>
            <a:ext cx="4416425" cy="553998"/>
          </a:xfrm>
        </p:spPr>
        <p:txBody>
          <a:bodyPr wrap="square" anchor="t">
            <a:normAutofit/>
          </a:bodyPr>
          <a:lstStyle/>
          <a:p>
            <a:r>
              <a:rPr lang="en-US" dirty="0"/>
              <a:t>Steps</a:t>
            </a:r>
          </a:p>
        </p:txBody>
      </p:sp>
      <p:sp>
        <p:nvSpPr>
          <p:cNvPr id="6" name="Text Placeholder 5">
            <a:extLst>
              <a:ext uri="{FF2B5EF4-FFF2-40B4-BE49-F238E27FC236}">
                <a16:creationId xmlns:a16="http://schemas.microsoft.com/office/drawing/2014/main" id="{B4DBDEBF-912D-4AD1-A170-674DE483C0FB}"/>
              </a:ext>
            </a:extLst>
          </p:cNvPr>
          <p:cNvSpPr>
            <a:spLocks noGrp="1"/>
          </p:cNvSpPr>
          <p:nvPr>
            <p:ph type="body" sz="quarter" idx="11"/>
          </p:nvPr>
        </p:nvSpPr>
        <p:spPr>
          <a:xfrm>
            <a:off x="7192963" y="1436688"/>
            <a:ext cx="4469154" cy="4049712"/>
          </a:xfrm>
        </p:spPr>
        <p:txBody>
          <a:bodyPr wrap="square">
            <a:normAutofit/>
          </a:bodyPr>
          <a:lstStyle/>
          <a:p>
            <a:pPr marL="514350" indent="-514350">
              <a:buFont typeface="+mj-lt"/>
              <a:buAutoNum type="arabicPeriod"/>
            </a:pPr>
            <a:r>
              <a:rPr lang="en-US" dirty="0"/>
              <a:t>Read through the whole thing – cover to cover</a:t>
            </a:r>
          </a:p>
          <a:p>
            <a:pPr marL="514350" indent="-514350">
              <a:buFont typeface="+mj-lt"/>
              <a:buAutoNum type="arabicPeriod"/>
            </a:pPr>
            <a:r>
              <a:rPr lang="en-US" dirty="0"/>
              <a:t>Read through the whole thing – cover to cover </a:t>
            </a:r>
            <a:r>
              <a:rPr lang="en-US" b="1" dirty="0"/>
              <a:t>AGAIN</a:t>
            </a:r>
            <a:endParaRPr lang="en-US" dirty="0"/>
          </a:p>
          <a:p>
            <a:pPr marL="514350" indent="-514350">
              <a:buFont typeface="+mj-lt"/>
              <a:buAutoNum type="arabicPeriod"/>
            </a:pPr>
            <a:r>
              <a:rPr lang="en-US" dirty="0"/>
              <a:t>Choose an order:</a:t>
            </a:r>
          </a:p>
          <a:p>
            <a:pPr marL="742950" lvl="1" indent="-514350">
              <a:buFont typeface="Arial" panose="020B0604020202020204" pitchFamily="34" charset="0"/>
              <a:buChar char="•"/>
            </a:pPr>
            <a:r>
              <a:rPr lang="en-US" dirty="0"/>
              <a:t>Solve the easiest</a:t>
            </a:r>
          </a:p>
          <a:p>
            <a:pPr marL="742950" lvl="1" indent="-514350">
              <a:buFont typeface="Arial" panose="020B0604020202020204" pitchFamily="34" charset="0"/>
              <a:buChar char="•"/>
            </a:pPr>
            <a:r>
              <a:rPr lang="en-US" dirty="0"/>
              <a:t>The most points</a:t>
            </a:r>
          </a:p>
          <a:p>
            <a:pPr marL="742950" lvl="1" indent="-514350">
              <a:buFont typeface="Arial" panose="020B0604020202020204" pitchFamily="34" charset="0"/>
              <a:buChar char="•"/>
            </a:pPr>
            <a:r>
              <a:rPr lang="en-US" dirty="0"/>
              <a:t>The ones you know you can do</a:t>
            </a:r>
          </a:p>
        </p:txBody>
      </p:sp>
    </p:spTree>
    <p:extLst>
      <p:ext uri="{BB962C8B-B14F-4D97-AF65-F5344CB8AC3E}">
        <p14:creationId xmlns:p14="http://schemas.microsoft.com/office/powerpoint/2010/main" val="19257088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9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mute="1">
                <p:cTn id="12" repeatCount="indefinite" fill="hold" display="0">
                  <p:stCondLst>
                    <p:cond delay="indefinite"/>
                  </p:stCondLst>
                </p:cTn>
                <p:tgtEl>
                  <p:spTgt spid="8"/>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0049D5-737A-40FE-A270-827F40DA5733}"/>
              </a:ext>
            </a:extLst>
          </p:cNvPr>
          <p:cNvSpPr>
            <a:spLocks noGrp="1"/>
          </p:cNvSpPr>
          <p:nvPr>
            <p:ph type="title"/>
          </p:nvPr>
        </p:nvSpPr>
        <p:spPr/>
        <p:txBody>
          <a:bodyPr/>
          <a:lstStyle/>
          <a:p>
            <a:r>
              <a:rPr lang="en-US" noProof="0" dirty="0"/>
              <a:t>Questions and Feedback</a:t>
            </a:r>
          </a:p>
        </p:txBody>
      </p:sp>
    </p:spTree>
    <p:extLst>
      <p:ext uri="{BB962C8B-B14F-4D97-AF65-F5344CB8AC3E}">
        <p14:creationId xmlns:p14="http://schemas.microsoft.com/office/powerpoint/2010/main" val="10847741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E600B65-A671-4BCD-B284-5F2EC9301682}"/>
              </a:ext>
            </a:extLst>
          </p:cNvPr>
          <p:cNvSpPr>
            <a:spLocks noGrp="1"/>
          </p:cNvSpPr>
          <p:nvPr>
            <p:ph type="title"/>
          </p:nvPr>
        </p:nvSpPr>
        <p:spPr>
          <a:xfrm>
            <a:off x="588263" y="5436128"/>
            <a:ext cx="11018520" cy="553998"/>
          </a:xfrm>
        </p:spPr>
        <p:txBody>
          <a:bodyPr/>
          <a:lstStyle/>
          <a:p>
            <a:r>
              <a:rPr lang="en-US" dirty="0"/>
              <a:t>Thank You!</a:t>
            </a:r>
          </a:p>
        </p:txBody>
      </p:sp>
      <p:pic>
        <p:nvPicPr>
          <p:cNvPr id="6" name="Picture 5" descr="A crowd of people in a stadium&#10;&#10;Description automatically generated with low confidence">
            <a:extLst>
              <a:ext uri="{FF2B5EF4-FFF2-40B4-BE49-F238E27FC236}">
                <a16:creationId xmlns:a16="http://schemas.microsoft.com/office/drawing/2014/main" id="{13A70C2B-5BB6-42E2-B5BA-EE764F150770}"/>
              </a:ext>
            </a:extLst>
          </p:cNvPr>
          <p:cNvPicPr>
            <a:picLocks noChangeAspect="1"/>
          </p:cNvPicPr>
          <p:nvPr/>
        </p:nvPicPr>
        <p:blipFill rotWithShape="1">
          <a:blip r:embed="rId2"/>
          <a:srcRect t="27254" b="16567"/>
          <a:stretch/>
        </p:blipFill>
        <p:spPr>
          <a:xfrm>
            <a:off x="20" y="10"/>
            <a:ext cx="12191980" cy="4571990"/>
          </a:xfrm>
          <a:prstGeom prst="rect">
            <a:avLst/>
          </a:prstGeom>
          <a:noFill/>
        </p:spPr>
      </p:pic>
    </p:spTree>
    <p:extLst>
      <p:ext uri="{BB962C8B-B14F-4D97-AF65-F5344CB8AC3E}">
        <p14:creationId xmlns:p14="http://schemas.microsoft.com/office/powerpoint/2010/main" val="385619151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F614520-DF90-4204-921E-94F4728D94E8}"/>
              </a:ext>
            </a:extLst>
          </p:cNvPr>
          <p:cNvSpPr txBox="1"/>
          <p:nvPr/>
        </p:nvSpPr>
        <p:spPr>
          <a:xfrm>
            <a:off x="584200" y="3535540"/>
            <a:ext cx="4162425" cy="2733497"/>
          </a:xfrm>
          <a:prstGeom prst="rect">
            <a:avLst/>
          </a:prstGeom>
        </p:spPr>
        <p:txBody>
          <a:bodyPr vert="horz" wrap="square" lIns="0" tIns="0" rIns="0" bIns="0" rtlCol="0" anchor="b">
            <a:normAutofit/>
          </a:bodyPr>
          <a:lstStyle/>
          <a:p>
            <a:pPr defTabSz="932742">
              <a:spcBef>
                <a:spcPct val="20000"/>
              </a:spcBef>
              <a:buSzPct val="90000"/>
            </a:pPr>
            <a:r>
              <a:rPr lang="en-US" sz="2200" kern="1200" spc="0" baseline="0" dirty="0">
                <a:gradFill>
                  <a:gsLst>
                    <a:gs pos="1250">
                      <a:schemeClr val="tx1"/>
                    </a:gs>
                    <a:gs pos="100000">
                      <a:schemeClr val="tx1"/>
                    </a:gs>
                  </a:gsLst>
                  <a:lin ang="5400000" scaled="0"/>
                </a:gradFill>
                <a:latin typeface="+mn-lt"/>
                <a:ea typeface="+mn-ea"/>
                <a:cs typeface="Segoe UI" panose="020B0502040204020203" pitchFamily="34" charset="0"/>
              </a:rPr>
              <a:t>Source: </a:t>
            </a:r>
            <a:r>
              <a:rPr lang="en-US" sz="2200" kern="1200" spc="0" baseline="0" dirty="0">
                <a:gradFill>
                  <a:gsLst>
                    <a:gs pos="1250">
                      <a:schemeClr val="tx1"/>
                    </a:gs>
                    <a:gs pos="100000">
                      <a:schemeClr val="tx1"/>
                    </a:gs>
                  </a:gsLst>
                  <a:lin ang="5400000" scaled="0"/>
                </a:gradFill>
                <a:latin typeface="+mn-lt"/>
                <a:ea typeface="+mn-ea"/>
                <a:cs typeface="Segoe UI" panose="020B0502040204020203" pitchFamily="34" charset="0"/>
                <a:hlinkClick r:id="rId2"/>
              </a:rPr>
              <a:t>http://keepcalm-o-matic.co.uk/p/keep-calm-and-rtfm-123</a:t>
            </a:r>
            <a:r>
              <a:rPr lang="en-US" sz="2200" kern="1200" spc="0" baseline="0" dirty="0">
                <a:gradFill>
                  <a:gsLst>
                    <a:gs pos="1250">
                      <a:schemeClr val="tx1"/>
                    </a:gs>
                    <a:gs pos="100000">
                      <a:schemeClr val="tx1"/>
                    </a:gs>
                  </a:gsLst>
                  <a:lin ang="5400000" scaled="0"/>
                </a:gradFill>
                <a:latin typeface="+mn-lt"/>
                <a:ea typeface="+mn-ea"/>
                <a:cs typeface="Segoe UI" panose="020B0502040204020203" pitchFamily="34" charset="0"/>
              </a:rPr>
              <a:t> </a:t>
            </a:r>
          </a:p>
        </p:txBody>
      </p:sp>
      <p:pic>
        <p:nvPicPr>
          <p:cNvPr id="1026" name="Picture 2" descr="KEEP CALM AND  RTFM">
            <a:extLst>
              <a:ext uri="{FF2B5EF4-FFF2-40B4-BE49-F238E27FC236}">
                <a16:creationId xmlns:a16="http://schemas.microsoft.com/office/drawing/2014/main" id="{5111BED5-2D0F-4921-A3D9-2E434A2A00E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822633" y="0"/>
            <a:ext cx="5880734" cy="6858000"/>
          </a:xfrm>
          <a:prstGeom prst="rect">
            <a:avLst/>
          </a:prstGeom>
          <a:solidFill>
            <a:srgbClr val="FFFFFF"/>
          </a:solidFill>
        </p:spPr>
      </p:pic>
      <p:sp>
        <p:nvSpPr>
          <p:cNvPr id="3" name="Title 2">
            <a:extLst>
              <a:ext uri="{FF2B5EF4-FFF2-40B4-BE49-F238E27FC236}">
                <a16:creationId xmlns:a16="http://schemas.microsoft.com/office/drawing/2014/main" id="{D49FB89D-B96E-405D-ACB5-746DD0C81AB6}"/>
              </a:ext>
            </a:extLst>
          </p:cNvPr>
          <p:cNvSpPr>
            <a:spLocks noGrp="1"/>
          </p:cNvSpPr>
          <p:nvPr>
            <p:ph type="title"/>
          </p:nvPr>
        </p:nvSpPr>
        <p:spPr>
          <a:xfrm>
            <a:off x="588263" y="588963"/>
            <a:ext cx="4158362" cy="2535236"/>
          </a:xfrm>
        </p:spPr>
        <p:txBody>
          <a:bodyPr vert="horz" wrap="square" lIns="0" tIns="0" rIns="0" bIns="0" rtlCol="0" anchor="b">
            <a:normAutofit/>
          </a:bodyPr>
          <a:lstStyle/>
          <a:p>
            <a:r>
              <a:rPr lang="en-US" b="0" kern="1200" cap="none" spc="-50" baseline="0" noProof="0" dirty="0">
                <a:ln w="3175">
                  <a:noFill/>
                </a:ln>
                <a:effectLst/>
                <a:latin typeface="+mj-lt"/>
                <a:ea typeface="+mn-ea"/>
                <a:cs typeface="Segoe UI" pitchFamily="34" charset="0"/>
              </a:rPr>
              <a:t>When in doubt; read the docs!</a:t>
            </a:r>
          </a:p>
        </p:txBody>
      </p:sp>
    </p:spTree>
    <p:extLst>
      <p:ext uri="{BB962C8B-B14F-4D97-AF65-F5344CB8AC3E}">
        <p14:creationId xmlns:p14="http://schemas.microsoft.com/office/powerpoint/2010/main" val="112047026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458BB-F8DB-4CE7-81D9-254FC63882CF}"/>
              </a:ext>
            </a:extLst>
          </p:cNvPr>
          <p:cNvSpPr>
            <a:spLocks noGrp="1"/>
          </p:cNvSpPr>
          <p:nvPr>
            <p:ph type="title"/>
          </p:nvPr>
        </p:nvSpPr>
        <p:spPr/>
        <p:txBody>
          <a:bodyPr/>
          <a:lstStyle/>
          <a:p>
            <a:r>
              <a:rPr lang="en-US" dirty="0"/>
              <a:t>Keeping your code up to date</a:t>
            </a:r>
          </a:p>
        </p:txBody>
      </p:sp>
      <p:sp>
        <p:nvSpPr>
          <p:cNvPr id="3" name="Content Placeholder 2">
            <a:extLst>
              <a:ext uri="{FF2B5EF4-FFF2-40B4-BE49-F238E27FC236}">
                <a16:creationId xmlns:a16="http://schemas.microsoft.com/office/drawing/2014/main" id="{1659F67D-9C1F-4349-AC32-708AFFBE60A3}"/>
              </a:ext>
            </a:extLst>
          </p:cNvPr>
          <p:cNvSpPr>
            <a:spLocks noGrp="1"/>
          </p:cNvSpPr>
          <p:nvPr>
            <p:ph sz="quarter" idx="10"/>
          </p:nvPr>
        </p:nvSpPr>
        <p:spPr>
          <a:xfrm>
            <a:off x="584200" y="1435100"/>
            <a:ext cx="11018838" cy="2930033"/>
          </a:xfrm>
        </p:spPr>
        <p:txBody>
          <a:bodyPr/>
          <a:lstStyle/>
          <a:p>
            <a:pPr marL="0" indent="0">
              <a:buNone/>
            </a:pPr>
            <a:r>
              <a:rPr lang="en-US" b="1" dirty="0"/>
              <a:t>ALWAYS </a:t>
            </a:r>
            <a:r>
              <a:rPr lang="en-US" dirty="0"/>
              <a:t>upgrade to the </a:t>
            </a:r>
            <a:r>
              <a:rPr lang="en-US" i="1" dirty="0"/>
              <a:t>latest</a:t>
            </a:r>
            <a:r>
              <a:rPr lang="en-US" dirty="0"/>
              <a:t> version of your framework.</a:t>
            </a:r>
          </a:p>
          <a:p>
            <a:pPr marL="0" indent="0">
              <a:buNone/>
            </a:pPr>
            <a:endParaRPr lang="en-US" dirty="0"/>
          </a:p>
          <a:p>
            <a:pPr marL="0" indent="0">
              <a:buNone/>
            </a:pPr>
            <a:r>
              <a:rPr lang="en-US" b="1" dirty="0"/>
              <a:t>ALWAYS </a:t>
            </a:r>
            <a:r>
              <a:rPr lang="en-US" dirty="0"/>
              <a:t>upgrade to the </a:t>
            </a:r>
            <a:r>
              <a:rPr lang="en-US" i="1" dirty="0"/>
              <a:t>latest</a:t>
            </a:r>
            <a:r>
              <a:rPr lang="en-US" dirty="0"/>
              <a:t> version of your dependencies – NuGet, </a:t>
            </a:r>
            <a:r>
              <a:rPr lang="en-US" dirty="0" err="1"/>
              <a:t>npm</a:t>
            </a:r>
            <a:r>
              <a:rPr lang="en-US" dirty="0"/>
              <a:t>, Maven, etc.</a:t>
            </a:r>
          </a:p>
          <a:p>
            <a:pPr marL="0" indent="0">
              <a:buNone/>
            </a:pPr>
            <a:endParaRPr lang="en-US" b="1" dirty="0"/>
          </a:p>
          <a:p>
            <a:pPr marL="0" indent="0">
              <a:buNone/>
            </a:pPr>
            <a:r>
              <a:rPr lang="en-US" dirty="0"/>
              <a:t>Use </a:t>
            </a:r>
            <a:r>
              <a:rPr lang="en-US" b="1" dirty="0" err="1"/>
              <a:t>Dependabot</a:t>
            </a:r>
            <a:r>
              <a:rPr lang="en-US" dirty="0"/>
              <a:t>.</a:t>
            </a:r>
          </a:p>
        </p:txBody>
      </p:sp>
    </p:spTree>
    <p:extLst>
      <p:ext uri="{BB962C8B-B14F-4D97-AF65-F5344CB8AC3E}">
        <p14:creationId xmlns:p14="http://schemas.microsoft.com/office/powerpoint/2010/main" val="256492146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4D9675A-50C0-4A99-91BB-6772DB309C62}"/>
              </a:ext>
            </a:extLst>
          </p:cNvPr>
          <p:cNvSpPr>
            <a:spLocks noGrp="1"/>
          </p:cNvSpPr>
          <p:nvPr>
            <p:ph type="title"/>
          </p:nvPr>
        </p:nvSpPr>
        <p:spPr>
          <a:xfrm>
            <a:off x="588263" y="457200"/>
            <a:ext cx="11018520" cy="553998"/>
          </a:xfrm>
        </p:spPr>
        <p:txBody>
          <a:bodyPr/>
          <a:lstStyle/>
          <a:p>
            <a:r>
              <a:rPr lang="en-US" noProof="0" dirty="0"/>
              <a:t>Automatic Package Upgrades - Demo</a:t>
            </a:r>
          </a:p>
        </p:txBody>
      </p:sp>
      <p:pic>
        <p:nvPicPr>
          <p:cNvPr id="9" name="Picture 8" descr="Logo&#10;&#10;Description automatically generated">
            <a:extLst>
              <a:ext uri="{FF2B5EF4-FFF2-40B4-BE49-F238E27FC236}">
                <a16:creationId xmlns:a16="http://schemas.microsoft.com/office/drawing/2014/main" id="{229AA91D-84C6-41DF-A775-2BC5E959469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84200" y="2281885"/>
            <a:ext cx="11018838" cy="3140367"/>
          </a:xfrm>
          <a:prstGeom prst="rect">
            <a:avLst/>
          </a:prstGeom>
          <a:noFill/>
        </p:spPr>
      </p:pic>
      <p:sp>
        <p:nvSpPr>
          <p:cNvPr id="10" name="TextBox 9">
            <a:extLst>
              <a:ext uri="{FF2B5EF4-FFF2-40B4-BE49-F238E27FC236}">
                <a16:creationId xmlns:a16="http://schemas.microsoft.com/office/drawing/2014/main" id="{56E29091-3546-45D3-90B3-F583CD624D1A}"/>
              </a:ext>
            </a:extLst>
          </p:cNvPr>
          <p:cNvSpPr txBox="1"/>
          <p:nvPr/>
        </p:nvSpPr>
        <p:spPr>
          <a:xfrm>
            <a:off x="9256242" y="5314530"/>
            <a:ext cx="2346796" cy="107722"/>
          </a:xfrm>
          <a:prstGeom prst="rect">
            <a:avLst/>
          </a:prstGeom>
          <a:solidFill>
            <a:srgbClr val="000000"/>
          </a:solidFill>
        </p:spPr>
        <p:txBody>
          <a:bodyPr wrap="none" lIns="0" tIns="0" rIns="0" bIns="0" rtlCol="0">
            <a:spAutoFit/>
          </a:bodyPr>
          <a:lstStyle/>
          <a:p>
            <a:pPr algn="r">
              <a:spcAft>
                <a:spcPts val="600"/>
              </a:spcAft>
            </a:pPr>
            <a:r>
              <a:rPr lang="en-US" sz="700">
                <a:solidFill>
                  <a:srgbClr val="FFFFFF"/>
                </a:solidFill>
                <a:hlinkClick r:id="rId3" tooltip="https://www.rickroche.com/">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Tree>
    <p:extLst>
      <p:ext uri="{BB962C8B-B14F-4D97-AF65-F5344CB8AC3E}">
        <p14:creationId xmlns:p14="http://schemas.microsoft.com/office/powerpoint/2010/main" val="164737988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26BF72F-1BA2-4630-B177-3853F6F3A92C}"/>
              </a:ext>
            </a:extLst>
          </p:cNvPr>
          <p:cNvSpPr>
            <a:spLocks noGrp="1"/>
          </p:cNvSpPr>
          <p:nvPr>
            <p:ph type="body" sz="quarter" idx="13"/>
          </p:nvPr>
        </p:nvSpPr>
        <p:spPr>
          <a:xfrm>
            <a:off x="-1" y="0"/>
            <a:ext cx="4902591" cy="799963"/>
          </a:xfrm>
        </p:spPr>
        <p:txBody>
          <a:bodyPr/>
          <a:lstStyle/>
          <a:p>
            <a:r>
              <a:rPr lang="en-US" dirty="0"/>
              <a:t>.</a:t>
            </a:r>
            <a:r>
              <a:rPr lang="en-US" dirty="0" err="1"/>
              <a:t>github</a:t>
            </a:r>
            <a:r>
              <a:rPr lang="en-US" dirty="0"/>
              <a:t>/workflows/</a:t>
            </a:r>
            <a:r>
              <a:rPr lang="en-US" dirty="0" err="1"/>
              <a:t>dependabot.yml</a:t>
            </a:r>
            <a:endParaRPr lang="en-US" dirty="0"/>
          </a:p>
        </p:txBody>
      </p:sp>
      <p:sp>
        <p:nvSpPr>
          <p:cNvPr id="4" name="Text Placeholder 3">
            <a:extLst>
              <a:ext uri="{FF2B5EF4-FFF2-40B4-BE49-F238E27FC236}">
                <a16:creationId xmlns:a16="http://schemas.microsoft.com/office/drawing/2014/main" id="{65CD8BF4-EBD9-468C-ABF7-B92E5417EE4D}"/>
              </a:ext>
            </a:extLst>
          </p:cNvPr>
          <p:cNvSpPr>
            <a:spLocks noGrp="1"/>
          </p:cNvSpPr>
          <p:nvPr>
            <p:ph type="body" sz="quarter" idx="10"/>
          </p:nvPr>
        </p:nvSpPr>
        <p:spPr>
          <a:xfrm>
            <a:off x="591438" y="710247"/>
            <a:ext cx="11018520" cy="4542782"/>
          </a:xfrm>
        </p:spPr>
        <p:txBody>
          <a:bodyPr/>
          <a:lstStyle/>
          <a:p>
            <a:r>
              <a:rPr lang="en-US" sz="3600" b="0" dirty="0">
                <a:solidFill>
                  <a:srgbClr val="000000"/>
                </a:solidFill>
                <a:effectLst/>
                <a:latin typeface="Cascadia Code" panose="020B0609020000020004" pitchFamily="49" charset="0"/>
                <a:cs typeface="Cascadia Code" panose="020B0609020000020004" pitchFamily="49" charset="0"/>
              </a:rPr>
              <a:t>---</a:t>
            </a:r>
          </a:p>
          <a:p>
            <a:r>
              <a:rPr lang="en-US" sz="3600" b="0" dirty="0">
                <a:solidFill>
                  <a:srgbClr val="800000"/>
                </a:solidFill>
                <a:effectLst/>
                <a:latin typeface="Cascadia Code" panose="020B0609020000020004" pitchFamily="49" charset="0"/>
                <a:cs typeface="Cascadia Code" panose="020B0609020000020004" pitchFamily="49" charset="0"/>
              </a:rPr>
              <a:t>version</a:t>
            </a:r>
            <a:r>
              <a:rPr lang="en-US" sz="3600" b="0" dirty="0">
                <a:solidFill>
                  <a:srgbClr val="000000"/>
                </a:solidFill>
                <a:effectLst/>
                <a:latin typeface="Cascadia Code" panose="020B0609020000020004" pitchFamily="49" charset="0"/>
                <a:cs typeface="Cascadia Code" panose="020B0609020000020004" pitchFamily="49" charset="0"/>
              </a:rPr>
              <a:t>: </a:t>
            </a:r>
            <a:r>
              <a:rPr lang="en-US" sz="3600" b="0" dirty="0">
                <a:solidFill>
                  <a:srgbClr val="098658"/>
                </a:solidFill>
                <a:effectLst/>
                <a:latin typeface="Cascadia Code" panose="020B0609020000020004" pitchFamily="49" charset="0"/>
                <a:cs typeface="Cascadia Code" panose="020B0609020000020004" pitchFamily="49" charset="0"/>
              </a:rPr>
              <a:t>2</a:t>
            </a:r>
            <a:endParaRPr lang="en-US" sz="3600" b="0" dirty="0">
              <a:solidFill>
                <a:srgbClr val="000000"/>
              </a:solidFill>
              <a:effectLst/>
              <a:latin typeface="Cascadia Code" panose="020B0609020000020004" pitchFamily="49" charset="0"/>
              <a:cs typeface="Cascadia Code" panose="020B0609020000020004" pitchFamily="49" charset="0"/>
            </a:endParaRPr>
          </a:p>
          <a:p>
            <a:r>
              <a:rPr lang="en-US" sz="3600" b="0" dirty="0">
                <a:solidFill>
                  <a:srgbClr val="800000"/>
                </a:solidFill>
                <a:effectLst/>
                <a:latin typeface="Cascadia Code" panose="020B0609020000020004" pitchFamily="49" charset="0"/>
                <a:cs typeface="Cascadia Code" panose="020B0609020000020004" pitchFamily="49" charset="0"/>
              </a:rPr>
              <a:t>updates</a:t>
            </a:r>
            <a:r>
              <a:rPr lang="en-US" sz="3600" b="0" dirty="0">
                <a:solidFill>
                  <a:srgbClr val="000000"/>
                </a:solidFill>
                <a:effectLst/>
                <a:latin typeface="Cascadia Code" panose="020B0609020000020004" pitchFamily="49" charset="0"/>
                <a:cs typeface="Cascadia Code" panose="020B0609020000020004" pitchFamily="49" charset="0"/>
              </a:rPr>
              <a:t>:</a:t>
            </a:r>
          </a:p>
          <a:p>
            <a:r>
              <a:rPr lang="en-US" sz="3600" b="0" dirty="0">
                <a:solidFill>
                  <a:srgbClr val="000000"/>
                </a:solidFill>
                <a:effectLst/>
                <a:latin typeface="Cascadia Code" panose="020B0609020000020004" pitchFamily="49" charset="0"/>
                <a:cs typeface="Cascadia Code" panose="020B0609020000020004" pitchFamily="49" charset="0"/>
              </a:rPr>
              <a:t>  - </a:t>
            </a:r>
            <a:r>
              <a:rPr lang="en-US" sz="3600" b="0" dirty="0">
                <a:solidFill>
                  <a:srgbClr val="800000"/>
                </a:solidFill>
                <a:effectLst/>
                <a:latin typeface="Cascadia Code" panose="020B0609020000020004" pitchFamily="49" charset="0"/>
                <a:cs typeface="Cascadia Code" panose="020B0609020000020004" pitchFamily="49" charset="0"/>
              </a:rPr>
              <a:t>package-ecosystem</a:t>
            </a:r>
            <a:r>
              <a:rPr lang="en-US" sz="3600" b="0" dirty="0">
                <a:solidFill>
                  <a:srgbClr val="000000"/>
                </a:solidFill>
                <a:effectLst/>
                <a:latin typeface="Cascadia Code" panose="020B0609020000020004" pitchFamily="49" charset="0"/>
                <a:cs typeface="Cascadia Code" panose="020B0609020000020004" pitchFamily="49" charset="0"/>
              </a:rPr>
              <a:t>: </a:t>
            </a:r>
            <a:r>
              <a:rPr lang="en-US" sz="3600" b="0" dirty="0" err="1">
                <a:solidFill>
                  <a:srgbClr val="0000FF"/>
                </a:solidFill>
                <a:effectLst/>
                <a:latin typeface="Cascadia Code" panose="020B0609020000020004" pitchFamily="49" charset="0"/>
                <a:cs typeface="Cascadia Code" panose="020B0609020000020004" pitchFamily="49" charset="0"/>
              </a:rPr>
              <a:t>nuget</a:t>
            </a:r>
            <a:endParaRPr lang="en-US" sz="3600" b="0" dirty="0">
              <a:solidFill>
                <a:srgbClr val="000000"/>
              </a:solidFill>
              <a:effectLst/>
              <a:latin typeface="Cascadia Code" panose="020B0609020000020004" pitchFamily="49" charset="0"/>
              <a:cs typeface="Cascadia Code" panose="020B0609020000020004" pitchFamily="49" charset="0"/>
            </a:endParaRPr>
          </a:p>
          <a:p>
            <a:r>
              <a:rPr lang="en-US" sz="3600" b="0" dirty="0">
                <a:solidFill>
                  <a:srgbClr val="000000"/>
                </a:solidFill>
                <a:effectLst/>
                <a:latin typeface="Cascadia Code" panose="020B0609020000020004" pitchFamily="49" charset="0"/>
                <a:cs typeface="Cascadia Code" panose="020B0609020000020004" pitchFamily="49" charset="0"/>
              </a:rPr>
              <a:t>    </a:t>
            </a:r>
            <a:r>
              <a:rPr lang="en-US" sz="3600" b="0" dirty="0">
                <a:solidFill>
                  <a:srgbClr val="800000"/>
                </a:solidFill>
                <a:effectLst/>
                <a:latin typeface="Cascadia Code" panose="020B0609020000020004" pitchFamily="49" charset="0"/>
                <a:cs typeface="Cascadia Code" panose="020B0609020000020004" pitchFamily="49" charset="0"/>
              </a:rPr>
              <a:t>directory</a:t>
            </a:r>
            <a:r>
              <a:rPr lang="en-US" sz="3600" b="0" dirty="0">
                <a:solidFill>
                  <a:srgbClr val="000000"/>
                </a:solidFill>
                <a:effectLst/>
                <a:latin typeface="Cascadia Code" panose="020B0609020000020004" pitchFamily="49" charset="0"/>
                <a:cs typeface="Cascadia Code" panose="020B0609020000020004" pitchFamily="49" charset="0"/>
              </a:rPr>
              <a:t>: </a:t>
            </a:r>
            <a:r>
              <a:rPr lang="en-US" sz="3600" b="0" dirty="0">
                <a:solidFill>
                  <a:srgbClr val="0000FF"/>
                </a:solidFill>
                <a:effectLst/>
                <a:latin typeface="Cascadia Code" panose="020B0609020000020004" pitchFamily="49" charset="0"/>
                <a:cs typeface="Cascadia Code" panose="020B0609020000020004" pitchFamily="49" charset="0"/>
              </a:rPr>
              <a:t>/</a:t>
            </a:r>
            <a:endParaRPr lang="en-US" sz="3600" b="0" dirty="0">
              <a:solidFill>
                <a:srgbClr val="000000"/>
              </a:solidFill>
              <a:effectLst/>
              <a:latin typeface="Cascadia Code" panose="020B0609020000020004" pitchFamily="49" charset="0"/>
              <a:cs typeface="Cascadia Code" panose="020B0609020000020004" pitchFamily="49" charset="0"/>
            </a:endParaRPr>
          </a:p>
          <a:p>
            <a:r>
              <a:rPr lang="en-US" sz="3600" b="0" dirty="0">
                <a:solidFill>
                  <a:srgbClr val="000000"/>
                </a:solidFill>
                <a:effectLst/>
                <a:latin typeface="Cascadia Code" panose="020B0609020000020004" pitchFamily="49" charset="0"/>
                <a:cs typeface="Cascadia Code" panose="020B0609020000020004" pitchFamily="49" charset="0"/>
              </a:rPr>
              <a:t>    </a:t>
            </a:r>
            <a:r>
              <a:rPr lang="en-US" sz="3600" b="0" dirty="0">
                <a:solidFill>
                  <a:srgbClr val="800000"/>
                </a:solidFill>
                <a:effectLst/>
                <a:latin typeface="Cascadia Code" panose="020B0609020000020004" pitchFamily="49" charset="0"/>
                <a:cs typeface="Cascadia Code" panose="020B0609020000020004" pitchFamily="49" charset="0"/>
              </a:rPr>
              <a:t>schedule</a:t>
            </a:r>
            <a:r>
              <a:rPr lang="en-US" sz="3600" b="0" dirty="0">
                <a:solidFill>
                  <a:srgbClr val="000000"/>
                </a:solidFill>
                <a:effectLst/>
                <a:latin typeface="Cascadia Code" panose="020B0609020000020004" pitchFamily="49" charset="0"/>
                <a:cs typeface="Cascadia Code" panose="020B0609020000020004" pitchFamily="49" charset="0"/>
              </a:rPr>
              <a:t>:</a:t>
            </a:r>
          </a:p>
          <a:p>
            <a:r>
              <a:rPr lang="en-US" sz="3600" b="0" dirty="0">
                <a:solidFill>
                  <a:srgbClr val="000000"/>
                </a:solidFill>
                <a:effectLst/>
                <a:latin typeface="Cascadia Code" panose="020B0609020000020004" pitchFamily="49" charset="0"/>
                <a:cs typeface="Cascadia Code" panose="020B0609020000020004" pitchFamily="49" charset="0"/>
              </a:rPr>
              <a:t>      </a:t>
            </a:r>
            <a:r>
              <a:rPr lang="en-US" sz="3600" b="0" dirty="0">
                <a:solidFill>
                  <a:srgbClr val="800000"/>
                </a:solidFill>
                <a:effectLst/>
                <a:latin typeface="Cascadia Code" panose="020B0609020000020004" pitchFamily="49" charset="0"/>
                <a:cs typeface="Cascadia Code" panose="020B0609020000020004" pitchFamily="49" charset="0"/>
              </a:rPr>
              <a:t>interval</a:t>
            </a:r>
            <a:r>
              <a:rPr lang="en-US" sz="3600" b="0" dirty="0">
                <a:solidFill>
                  <a:srgbClr val="000000"/>
                </a:solidFill>
                <a:effectLst/>
                <a:latin typeface="Cascadia Code" panose="020B0609020000020004" pitchFamily="49" charset="0"/>
                <a:cs typeface="Cascadia Code" panose="020B0609020000020004" pitchFamily="49" charset="0"/>
              </a:rPr>
              <a:t>: </a:t>
            </a:r>
            <a:r>
              <a:rPr lang="en-US" sz="3600" b="0" dirty="0">
                <a:solidFill>
                  <a:srgbClr val="0000FF"/>
                </a:solidFill>
                <a:effectLst/>
                <a:latin typeface="Cascadia Code" panose="020B0609020000020004" pitchFamily="49" charset="0"/>
                <a:cs typeface="Cascadia Code" panose="020B0609020000020004" pitchFamily="49" charset="0"/>
              </a:rPr>
              <a:t>daily</a:t>
            </a:r>
            <a:endParaRPr lang="en-US" sz="3600" b="0" dirty="0">
              <a:solidFill>
                <a:srgbClr val="000000"/>
              </a:solidFill>
              <a:effectLst/>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94573651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4CD295-49EE-4CBF-ADFC-ED2918059B09}"/>
              </a:ext>
            </a:extLst>
          </p:cNvPr>
          <p:cNvSpPr>
            <a:spLocks noGrp="1"/>
          </p:cNvSpPr>
          <p:nvPr>
            <p:ph type="title"/>
          </p:nvPr>
        </p:nvSpPr>
        <p:spPr>
          <a:xfrm>
            <a:off x="585216" y="3033223"/>
            <a:ext cx="9144000" cy="498598"/>
          </a:xfrm>
        </p:spPr>
        <p:txBody>
          <a:bodyPr/>
          <a:lstStyle/>
          <a:p>
            <a:r>
              <a:rPr lang="en-US" noProof="0" dirty="0" err="1"/>
              <a:t>Blazor</a:t>
            </a:r>
            <a:r>
              <a:rPr lang="en-US" noProof="0" dirty="0"/>
              <a:t> CRUD and Azure Storage</a:t>
            </a:r>
          </a:p>
        </p:txBody>
      </p:sp>
      <p:sp>
        <p:nvSpPr>
          <p:cNvPr id="2" name="Text Placeholder 1">
            <a:extLst>
              <a:ext uri="{FF2B5EF4-FFF2-40B4-BE49-F238E27FC236}">
                <a16:creationId xmlns:a16="http://schemas.microsoft.com/office/drawing/2014/main" id="{4BEF6569-5C77-4E3B-8C18-DEC416465289}"/>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3610987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businesscard, screenshot, vector graphics&#10;&#10;Description automatically generated">
            <a:extLst>
              <a:ext uri="{FF2B5EF4-FFF2-40B4-BE49-F238E27FC236}">
                <a16:creationId xmlns:a16="http://schemas.microsoft.com/office/drawing/2014/main" id="{97BB8122-C23A-435C-B4E3-161AFB77527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26759"/>
            <a:ext cx="12192000" cy="6882580"/>
          </a:xfrm>
          <a:prstGeom prst="rect">
            <a:avLst/>
          </a:prstGeom>
        </p:spPr>
      </p:pic>
      <p:sp>
        <p:nvSpPr>
          <p:cNvPr id="11" name="TextBox 10">
            <a:extLst>
              <a:ext uri="{FF2B5EF4-FFF2-40B4-BE49-F238E27FC236}">
                <a16:creationId xmlns:a16="http://schemas.microsoft.com/office/drawing/2014/main" id="{5B7D4F79-6FA9-406C-912E-EE778A790F3C}"/>
              </a:ext>
            </a:extLst>
          </p:cNvPr>
          <p:cNvSpPr txBox="1"/>
          <p:nvPr/>
        </p:nvSpPr>
        <p:spPr>
          <a:xfrm>
            <a:off x="0" y="6757386"/>
            <a:ext cx="12192000" cy="138499"/>
          </a:xfrm>
          <a:prstGeom prst="rect">
            <a:avLst/>
          </a:prstGeom>
          <a:noFill/>
        </p:spPr>
        <p:txBody>
          <a:bodyPr wrap="square" lIns="0" tIns="0" rIns="0" bIns="0" rtlCol="0">
            <a:spAutoFit/>
          </a:bodyPr>
          <a:lstStyle/>
          <a:p>
            <a:r>
              <a:rPr lang="en-US" sz="900">
                <a:hlinkClick r:id="rId3" tooltip="http://stackoverflow.com/questions/2741832/unit-tests-vs-functional-tests"/>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322382535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4CD295-49EE-4CBF-ADFC-ED2918059B09}"/>
              </a:ext>
            </a:extLst>
          </p:cNvPr>
          <p:cNvSpPr>
            <a:spLocks noGrp="1"/>
          </p:cNvSpPr>
          <p:nvPr>
            <p:ph type="title"/>
          </p:nvPr>
        </p:nvSpPr>
        <p:spPr>
          <a:xfrm>
            <a:off x="585216" y="3033223"/>
            <a:ext cx="9144000" cy="498598"/>
          </a:xfrm>
        </p:spPr>
        <p:txBody>
          <a:bodyPr/>
          <a:lstStyle/>
          <a:p>
            <a:r>
              <a:rPr lang="en-US" noProof="0" dirty="0"/>
              <a:t>Integration Testing</a:t>
            </a:r>
          </a:p>
        </p:txBody>
      </p:sp>
      <p:sp>
        <p:nvSpPr>
          <p:cNvPr id="2" name="Text Placeholder 1">
            <a:extLst>
              <a:ext uri="{FF2B5EF4-FFF2-40B4-BE49-F238E27FC236}">
                <a16:creationId xmlns:a16="http://schemas.microsoft.com/office/drawing/2014/main" id="{4BEF6569-5C77-4E3B-8C18-DEC416465289}"/>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14979480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0</TotalTime>
  <Words>435</Words>
  <Application>Microsoft Office PowerPoint</Application>
  <PresentationFormat>Widescreen</PresentationFormat>
  <Paragraphs>74</Paragraphs>
  <Slides>23</Slides>
  <Notes>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Cascadia Code</vt:lpstr>
      <vt:lpstr>Consolas</vt:lpstr>
      <vt:lpstr>Segoe UI</vt:lpstr>
      <vt:lpstr>Segoe UI Semibold</vt:lpstr>
      <vt:lpstr>Wingdings</vt:lpstr>
      <vt:lpstr>White Template</vt:lpstr>
      <vt:lpstr>C♯ this._course.Dispose();</vt:lpstr>
      <vt:lpstr>Agenda</vt:lpstr>
      <vt:lpstr>When in doubt; read the docs!</vt:lpstr>
      <vt:lpstr>Keeping your code up to date</vt:lpstr>
      <vt:lpstr>Automatic Package Upgrades - Demo</vt:lpstr>
      <vt:lpstr>PowerPoint Presentation</vt:lpstr>
      <vt:lpstr>Blazor CRUD and Azure Storage</vt:lpstr>
      <vt:lpstr>PowerPoint Presentation</vt:lpstr>
      <vt:lpstr>Integration Testing</vt:lpstr>
      <vt:lpstr>PowerPoint Presentation</vt:lpstr>
      <vt:lpstr>DevOps</vt:lpstr>
      <vt:lpstr>Books</vt:lpstr>
      <vt:lpstr>Continuous Delivery</vt:lpstr>
      <vt:lpstr>Continuous Delivery</vt:lpstr>
      <vt:lpstr>Continuous Deployment</vt:lpstr>
      <vt:lpstr>Infrastructure as Code</vt:lpstr>
      <vt:lpstr>Infrastructure as Code</vt:lpstr>
      <vt:lpstr>Infrastructure as Code Tools for Microsoft Azure</vt:lpstr>
      <vt:lpstr>Continuous Delivery and Deployment Infrastructure as Code</vt:lpstr>
      <vt:lpstr>A note on the exam</vt:lpstr>
      <vt:lpstr>Steps</vt:lpstr>
      <vt:lpstr>Questions and Feedback</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Rasmus Lystrøm</dc:creator>
  <cp:keywords/>
  <dc:description/>
  <cp:lastModifiedBy>Rasmus Lystrøm</cp:lastModifiedBy>
  <cp:revision>257</cp:revision>
  <dcterms:created xsi:type="dcterms:W3CDTF">2021-09-02T18:23:40Z</dcterms:created>
  <dcterms:modified xsi:type="dcterms:W3CDTF">2021-12-03T08:16:03Z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2021-09-08T17:39:52Z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0df8b392-09a8-4061-93e7-1bcbbc7908bf</vt:lpwstr>
  </property>
  <property fmtid="{D5CDD505-2E9C-101B-9397-08002B2CF9AE}" pid="8" name="MSIP_Label_f42aa342-8706-4288-bd11-ebb85995028c_ContentBits">
    <vt:lpwstr>0</vt:lpwstr>
  </property>
</Properties>
</file>